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ppt/notesSlides/notesSlide2.xml" ContentType="application/vnd.openxmlformats-officedocument.presentationml.notesSlide+xml"/>
  <Override PartName="/ppt/media/image7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19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E8B4B-CE79-44EA-8A98-D02D64CCB5AB}" type="datetimeFigureOut">
              <a:rPr lang="pt-BR" smtClean="0"/>
              <a:t>02/08/2025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BB011-1594-425E-ABF0-2CC1DEFC09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10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BB011-1594-425E-ABF0-2CC1DEFC09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80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4A1F-B741-0574-388B-ED4C80AA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500063-7538-AECA-4B52-2B8407FF6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2E4E2D-A886-A70E-A005-11350C892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A01FD7-2773-AB25-534C-5DABE9966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BB011-1594-425E-ABF0-2CC1DEFC09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8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A9CF-0313-79DA-F45C-586DD3BE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73DF81-9E8E-338D-0945-2F956FD4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0F1727-CC41-E0CD-FE85-7B8F83EA2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A26A48-1AC3-74D0-BE62-E2DBF1CF3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BB011-1594-425E-ABF0-2CC1DEFC09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922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BDD2-7D41-BB15-9D98-8B56BD61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287A7FD-8249-5E5F-1441-4E6E3FE69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22EFCA1-DF06-E788-179C-51C578DFC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EAE9FD-B546-F3AC-6FA7-F66F921F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BB011-1594-425E-ABF0-2CC1DEFC09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84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BB38-6546-F8A6-F865-B3D77357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3D112A8-653E-D3A9-764F-E71DAAED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BD29DF-6013-4200-BC4C-C878F73DE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E1D430-32A4-4DDE-7C20-C8B3935C0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BB011-1594-425E-ABF0-2CC1DEFC09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26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68A9-21A9-1119-460A-0D253A0B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384114-C7D3-CE0D-C237-FC1DB8954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D3B9E63-AEFF-2DFF-24C0-A8197A3B3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180189-42C3-C898-1DA2-055490A2D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BB011-1594-425E-ABF0-2CC1DEFC09B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60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F00B-931F-4D1A-A3C4-3F0D72C7C4FB}" type="datetime1">
              <a:rPr lang="pt-BR" smtClean="0"/>
              <a:t>02/08/2025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39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B3F6-735D-4929-8952-B8DD1F06D3B7}" type="datetime1">
              <a:rPr lang="pt-BR" smtClean="0"/>
              <a:t>02/08/2025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37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8AC1B-41A5-4F42-96A4-BC071A1C4F90}" type="datetime1">
              <a:rPr lang="pt-BR" smtClean="0"/>
              <a:t>02/08/2025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17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8775-2301-4180-BD17-D7E86E287C90}" type="datetime1">
              <a:rPr lang="pt-BR" smtClean="0"/>
              <a:t>02/08/2025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BB01-601E-4DC5-A9F3-06A065A303E6}" type="datetime1">
              <a:rPr lang="pt-BR" smtClean="0"/>
              <a:t>02/08/2025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10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F24-8DBB-48F6-8E25-C3D536D398B1}" type="datetime1">
              <a:rPr lang="pt-BR" smtClean="0"/>
              <a:t>02/08/2025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6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8081-A41F-463E-A11E-045EFB5B62F3}" type="datetime1">
              <a:rPr lang="pt-BR" smtClean="0"/>
              <a:t>02/08/2025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24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7AE6B-A5D4-40E7-B204-DA91E49670C5}" type="datetime1">
              <a:rPr lang="pt-BR" smtClean="0"/>
              <a:t>02/08/2025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35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F228-FAE9-4181-B3B1-A1EF93A9965E}" type="datetime1">
              <a:rPr lang="pt-BR" smtClean="0"/>
              <a:t>02/08/2025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93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D1C1-8636-4D31-9C4C-4930F980653E}" type="datetime1">
              <a:rPr lang="pt-BR" smtClean="0"/>
              <a:t>02/08/2025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69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0BB4-59B4-4579-909C-A6A1D01E7465}" type="datetime1">
              <a:rPr lang="pt-BR" smtClean="0"/>
              <a:t>02/08/2025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81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EFDA4-59B1-4393-8CED-265001CD5038}" type="datetime1">
              <a:rPr lang="pt-BR" smtClean="0"/>
              <a:t>02/08/2025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Estruturas Condicionais - Gabriel Paula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0FDBA-64AC-443D-B901-E195B59ED9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28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FCF7E619-759E-4463-D6CF-4D9E5484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94"/>
            <a:ext cx="6858000" cy="108282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986C55-B0E7-66F0-1081-3EF2BDA5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8" y="1756230"/>
            <a:ext cx="6113284" cy="611328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667223-34FF-7394-E97A-116EABF49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8296" y="2020957"/>
            <a:ext cx="6858000" cy="6858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F445CA7-BA56-D6E3-FB75-F94B6332A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6" y="6441450"/>
            <a:ext cx="1939588" cy="193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B894A75-D7B1-DF83-803D-22F5342A5758}"/>
              </a:ext>
            </a:extLst>
          </p:cNvPr>
          <p:cNvSpPr txBox="1"/>
          <p:nvPr/>
        </p:nvSpPr>
        <p:spPr>
          <a:xfrm>
            <a:off x="372358" y="225350"/>
            <a:ext cx="6113284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000" i="1" dirty="0">
                <a:latin typeface="Garamond" panose="02020404030301010803" pitchFamily="18" charset="0"/>
              </a:rPr>
              <a:t>Oráculos do </a:t>
            </a:r>
            <a:r>
              <a:rPr lang="pt-BR" sz="6000" i="1" dirty="0" err="1">
                <a:latin typeface="Garamond" panose="02020404030301010803" pitchFamily="18" charset="0"/>
              </a:rPr>
              <a:t>JavaScript</a:t>
            </a:r>
            <a:endParaRPr lang="pt-BR" sz="6000" i="1" dirty="0">
              <a:latin typeface="Garamond" panose="02020404030301010803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A63515-9F8F-82AA-40A7-F7C982623F5A}"/>
              </a:ext>
            </a:extLst>
          </p:cNvPr>
          <p:cNvSpPr txBox="1"/>
          <p:nvPr/>
        </p:nvSpPr>
        <p:spPr>
          <a:xfrm>
            <a:off x="841713" y="1244706"/>
            <a:ext cx="5174574" cy="1077218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Garamond" panose="02020404030301010803" pitchFamily="18" charset="0"/>
              </a:rPr>
              <a:t>Profecias condicionais que guiam o fluxo do seu código.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862DB90-9386-FABA-C561-525D30AFBD11}"/>
              </a:ext>
            </a:extLst>
          </p:cNvPr>
          <p:cNvSpPr txBox="1"/>
          <p:nvPr/>
        </p:nvSpPr>
        <p:spPr>
          <a:xfrm>
            <a:off x="2024940" y="8533814"/>
            <a:ext cx="2808119" cy="70788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Garamond" panose="02020404030301010803" pitchFamily="18" charset="0"/>
              </a:rPr>
              <a:t>Gabriel Paula</a:t>
            </a:r>
          </a:p>
        </p:txBody>
      </p:sp>
      <p:sp>
        <p:nvSpPr>
          <p:cNvPr id="24" name="Espaço Reservado para Rodapé 23">
            <a:extLst>
              <a:ext uri="{FF2B5EF4-FFF2-40B4-BE49-F238E27FC236}">
                <a16:creationId xmlns:a16="http://schemas.microsoft.com/office/drawing/2014/main" id="{C5351420-65DF-8F4F-CB66-371EEDF3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25" name="Espaço Reservado para Número de Slide 24">
            <a:extLst>
              <a:ext uri="{FF2B5EF4-FFF2-40B4-BE49-F238E27FC236}">
                <a16:creationId xmlns:a16="http://schemas.microsoft.com/office/drawing/2014/main" id="{15853901-25FB-3EDF-8E36-C5D913AA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1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20000" r="-20000" b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D8F6E-4A38-3E99-FC06-2AB0F6C1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5453166-2055-3F9C-CD5B-972F1640D854}"/>
              </a:ext>
            </a:extLst>
          </p:cNvPr>
          <p:cNvSpPr txBox="1"/>
          <p:nvPr/>
        </p:nvSpPr>
        <p:spPr>
          <a:xfrm>
            <a:off x="1109135" y="812671"/>
            <a:ext cx="50173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Switch – “Cada caso...”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F3DF7B-9306-4103-CD2B-043EEDFFDE8D}"/>
              </a:ext>
            </a:extLst>
          </p:cNvPr>
          <p:cNvSpPr txBox="1"/>
          <p:nvPr/>
        </p:nvSpPr>
        <p:spPr>
          <a:xfrm>
            <a:off x="510924" y="3509657"/>
            <a:ext cx="5836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Usado Quando você precisa avaliar a mesma variável contra várias opções conhecidas.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606272E-E9D3-AF04-0FB6-BF27AAC2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6406" y="9152971"/>
            <a:ext cx="34051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3A59B0CE-7A4A-1E91-D3B2-BDD0D702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fld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1F1020-70F5-BB6D-6857-46D07C47344F}"/>
              </a:ext>
            </a:extLst>
          </p:cNvPr>
          <p:cNvSpPr txBox="1"/>
          <p:nvPr/>
        </p:nvSpPr>
        <p:spPr>
          <a:xfrm>
            <a:off x="510924" y="8002098"/>
            <a:ext cx="5836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Exemplo de sistemas de Jogos, configurações, menus ou comandos de voz.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08CCC4-DB00-F1A7-6518-EDFBE5D92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686">
            <a:off x="2807943" y="1633942"/>
            <a:ext cx="1242101" cy="17567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BB96BE-A9BA-3290-C88A-56027225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358" y="4407474"/>
            <a:ext cx="371526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9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0819EDD-0633-0B64-0E14-6729D922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Estruturas Condicionais - Gabriel Paula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44956C7-BD7B-761C-4F76-9597EC7A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mtClean="0"/>
              <a:t>11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B8341A-14E0-0969-8775-E9D4898226C9}"/>
              </a:ext>
            </a:extLst>
          </p:cNvPr>
          <p:cNvSpPr txBox="1"/>
          <p:nvPr/>
        </p:nvSpPr>
        <p:spPr>
          <a:xfrm>
            <a:off x="1790353" y="4245114"/>
            <a:ext cx="36691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7338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20000" r="-20000" b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08EB4-7A5C-62BC-5048-18D206CA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27A7E2-8B50-E9F5-0652-88024A7FCC3E}"/>
              </a:ext>
            </a:extLst>
          </p:cNvPr>
          <p:cNvSpPr txBox="1"/>
          <p:nvPr/>
        </p:nvSpPr>
        <p:spPr>
          <a:xfrm>
            <a:off x="1648871" y="741343"/>
            <a:ext cx="35602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DB2AB3-790A-18A7-52B9-FD26BF1A0218}"/>
              </a:ext>
            </a:extLst>
          </p:cNvPr>
          <p:cNvSpPr txBox="1"/>
          <p:nvPr/>
        </p:nvSpPr>
        <p:spPr>
          <a:xfrm>
            <a:off x="510922" y="4122003"/>
            <a:ext cx="5836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conteúdo foi gerado com fins didáticos, não foi realizada uma validação cuidadosa humana no mesmo e pode conter erros gerados por IA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481EB8B-CF94-C455-ADAE-3EBFB420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6406" y="9152971"/>
            <a:ext cx="34051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B7111A1-8264-DADC-64F6-255FFE3E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fld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289FEF-1081-3D5F-77F8-9DC6EDD6D233}"/>
              </a:ext>
            </a:extLst>
          </p:cNvPr>
          <p:cNvSpPr txBox="1"/>
          <p:nvPr/>
        </p:nvSpPr>
        <p:spPr>
          <a:xfrm>
            <a:off x="683151" y="7503036"/>
            <a:ext cx="549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https://github.com/GabrielM-Paula/Ebook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6FD1C4-4CFD-7245-C32B-2F344D304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686">
            <a:off x="4993938" y="1601051"/>
            <a:ext cx="1242101" cy="17567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9CE49DA-97CE-1734-9866-3B3BB5520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97" y="1535128"/>
            <a:ext cx="1939588" cy="193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EA7115-613E-B1F3-1DE3-9D14CCE90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334">
            <a:off x="613032" y="1904091"/>
            <a:ext cx="1627515" cy="11507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E4C632-7061-B856-5209-EBA412D21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98" y="5989002"/>
            <a:ext cx="2573383" cy="14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9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20000" r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03370C1-4D54-060C-A3BC-0B12ADD62DE2}"/>
              </a:ext>
            </a:extLst>
          </p:cNvPr>
          <p:cNvSpPr txBox="1"/>
          <p:nvPr/>
        </p:nvSpPr>
        <p:spPr>
          <a:xfrm>
            <a:off x="552450" y="819150"/>
            <a:ext cx="575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ESTRUTURAS CONDICIONAIS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FF06FE-CDC3-ED44-4EB0-92FC52EF65E7}"/>
              </a:ext>
            </a:extLst>
          </p:cNvPr>
          <p:cNvSpPr txBox="1"/>
          <p:nvPr/>
        </p:nvSpPr>
        <p:spPr>
          <a:xfrm>
            <a:off x="552450" y="1714500"/>
            <a:ext cx="5753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 estruturas condicionais permitem que o </a:t>
            </a:r>
            <a:r>
              <a:rPr lang="pt-BR" sz="2400" dirty="0" err="1"/>
              <a:t>JavaScript</a:t>
            </a:r>
            <a:r>
              <a:rPr lang="pt-BR" sz="2400" dirty="0"/>
              <a:t> </a:t>
            </a:r>
            <a:r>
              <a:rPr lang="pt-BR" sz="2400" b="1" dirty="0"/>
              <a:t>tome decisões</a:t>
            </a:r>
            <a:r>
              <a:rPr lang="pt-BR" sz="2400" dirty="0"/>
              <a:t> com base em situações reais.</a:t>
            </a:r>
            <a:br>
              <a:rPr lang="pt-BR" sz="2400" dirty="0"/>
            </a:br>
            <a:r>
              <a:rPr lang="pt-BR" sz="2400" dirty="0"/>
              <a:t>Elas dizem ao código: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55611D-8E36-2EB3-AF97-E36C9D10F6E6}"/>
              </a:ext>
            </a:extLst>
          </p:cNvPr>
          <p:cNvSpPr txBox="1"/>
          <p:nvPr/>
        </p:nvSpPr>
        <p:spPr>
          <a:xfrm>
            <a:off x="552450" y="3471624"/>
            <a:ext cx="5753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“Se isso for verdade, faça uma coisa. Se não for, faça outra.”</a:t>
            </a:r>
            <a:endParaRPr lang="pt-BR" sz="3200" b="1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E3285E-5604-53D5-D45E-D2552E6B4530}"/>
              </a:ext>
            </a:extLst>
          </p:cNvPr>
          <p:cNvSpPr txBox="1"/>
          <p:nvPr/>
        </p:nvSpPr>
        <p:spPr>
          <a:xfrm>
            <a:off x="533400" y="4548842"/>
            <a:ext cx="5753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 elas, seu programa deixa de ser linear e passa a </a:t>
            </a:r>
            <a:r>
              <a:rPr lang="pt-BR" sz="2400" b="1" dirty="0"/>
              <a:t>reagir ao contexto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São essenciais para criar interações, validações e comportamentos inteligentes em qualquer aplicação.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322899-9226-501C-9277-9D698DE10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6" y="7221706"/>
            <a:ext cx="1939588" cy="193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596A1BB6-D744-35E6-E5BC-7DD50F19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6406" y="9152971"/>
            <a:ext cx="34051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10BE2F93-4A7D-F5EE-072A-31132015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fld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5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E61B85F-0E35-C246-F712-DF7FDDF2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5454" y="9181396"/>
            <a:ext cx="33670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DCAAF7C-1592-5C1A-51B6-46B8AA53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2541" y="9181396"/>
            <a:ext cx="1543050" cy="527403"/>
          </a:xfrm>
        </p:spPr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accent2">
                    <a:lumMod val="75000"/>
                  </a:schemeClr>
                </a:solidFill>
              </a:rPr>
              <a:t>3</a:t>
            </a:fld>
            <a:endParaRPr lang="pt-B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B7AD30-94F6-FA34-C8C1-F890C5C885ED}"/>
              </a:ext>
            </a:extLst>
          </p:cNvPr>
          <p:cNvSpPr txBox="1"/>
          <p:nvPr/>
        </p:nvSpPr>
        <p:spPr>
          <a:xfrm>
            <a:off x="2271712" y="2024744"/>
            <a:ext cx="2314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0" dirty="0"/>
              <a:t>01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52C6B2-6DC7-3938-70CB-DA5C70DCDB24}"/>
              </a:ext>
            </a:extLst>
          </p:cNvPr>
          <p:cNvSpPr txBox="1"/>
          <p:nvPr/>
        </p:nvSpPr>
        <p:spPr>
          <a:xfrm>
            <a:off x="1116874" y="4579289"/>
            <a:ext cx="4624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</a:rPr>
              <a:t>If</a:t>
            </a:r>
            <a:r>
              <a:rPr lang="pt-BR" sz="4000" dirty="0">
                <a:latin typeface="Impact" panose="020B0806030902050204" pitchFamily="34" charset="0"/>
              </a:rPr>
              <a:t> e Else – A Profecia da Escolha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5D3DA5-5D3A-A838-38DA-EE475A31B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82" y="2339620"/>
            <a:ext cx="1254183" cy="18776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761270C-10FF-3E58-CF7C-D54C7F12E4BF}"/>
              </a:ext>
            </a:extLst>
          </p:cNvPr>
          <p:cNvSpPr txBox="1"/>
          <p:nvPr/>
        </p:nvSpPr>
        <p:spPr>
          <a:xfrm>
            <a:off x="556765" y="6148949"/>
            <a:ext cx="5744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</a:t>
            </a:r>
            <a:r>
              <a:rPr lang="pt-BR" sz="2400" dirty="0" err="1"/>
              <a:t>if</a:t>
            </a:r>
            <a:r>
              <a:rPr lang="pt-BR" sz="2400" dirty="0"/>
              <a:t> (se) analisa uma condição.</a:t>
            </a:r>
          </a:p>
          <a:p>
            <a:pPr algn="ctr"/>
            <a:r>
              <a:rPr lang="pt-BR" sz="2400" dirty="0"/>
              <a:t>Se ela for verdadeira, um bloco de código será executado. Caso contrário, o </a:t>
            </a:r>
            <a:r>
              <a:rPr lang="pt-BR" sz="2400" dirty="0" err="1"/>
              <a:t>else</a:t>
            </a:r>
            <a:r>
              <a:rPr lang="pt-BR" sz="2400" dirty="0"/>
              <a:t> (senão) define o caminho </a:t>
            </a:r>
            <a:r>
              <a:rPr lang="pt-BR" sz="2400" dirty="0" err="1"/>
              <a:t>alternativo.É</a:t>
            </a:r>
            <a:r>
              <a:rPr lang="pt-BR" sz="2400" dirty="0"/>
              <a:t> a base da lógica condicional em qualquer linguagem.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667C7D-5A96-E18F-FFE8-8D1ABC308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7" y="2339619"/>
            <a:ext cx="1254183" cy="18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20000" r="-20000" b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DFFF5-0824-8B3D-F64B-E969D8BB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9C85ADA-7CF9-8C24-637C-7E2EC616B917}"/>
              </a:ext>
            </a:extLst>
          </p:cNvPr>
          <p:cNvSpPr txBox="1"/>
          <p:nvPr/>
        </p:nvSpPr>
        <p:spPr>
          <a:xfrm>
            <a:off x="1139429" y="819150"/>
            <a:ext cx="45791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</a:rPr>
              <a:t>If</a:t>
            </a:r>
            <a:r>
              <a:rPr lang="pt-BR" sz="4000" dirty="0">
                <a:latin typeface="Impact" panose="020B0806030902050204" pitchFamily="34" charset="0"/>
              </a:rPr>
              <a:t> e Else – Se e Senão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9FFB37-CE9B-F613-2DC9-3E4BCD172071}"/>
              </a:ext>
            </a:extLst>
          </p:cNvPr>
          <p:cNvSpPr txBox="1"/>
          <p:nvPr/>
        </p:nvSpPr>
        <p:spPr>
          <a:xfrm>
            <a:off x="552448" y="3699398"/>
            <a:ext cx="575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Usado quando você quer tomar uma </a:t>
            </a:r>
            <a:r>
              <a:rPr lang="pt-BR" sz="2400" b="1" dirty="0"/>
              <a:t>decisão simples</a:t>
            </a:r>
            <a:r>
              <a:rPr lang="pt-BR" sz="2400" dirty="0"/>
              <a:t>: "Se acontecer X, faça Y. Caso contrário, faça Z."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AE2200D-9CA0-CBC8-2729-422DBCE5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6406" y="9152971"/>
            <a:ext cx="34051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3E5B1B8-F653-F255-ED49-FC0585DD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fld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C76295-D983-2E27-22C3-29DC61D96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334">
            <a:off x="2314574" y="2231800"/>
            <a:ext cx="1627515" cy="11507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98EA3F-9B9F-49E5-2C20-D1EF6302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57" y="5006274"/>
            <a:ext cx="4877481" cy="19147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8C89167-C5E3-8344-2153-5D539E56E744}"/>
              </a:ext>
            </a:extLst>
          </p:cNvPr>
          <p:cNvSpPr txBox="1"/>
          <p:nvPr/>
        </p:nvSpPr>
        <p:spPr>
          <a:xfrm>
            <a:off x="552447" y="7027613"/>
            <a:ext cx="575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Eis um exemplo de um sistema de controle de idade para eventos ou sites.</a:t>
            </a:r>
          </a:p>
        </p:txBody>
      </p:sp>
    </p:spTree>
    <p:extLst>
      <p:ext uri="{BB962C8B-B14F-4D97-AF65-F5344CB8AC3E}">
        <p14:creationId xmlns:p14="http://schemas.microsoft.com/office/powerpoint/2010/main" val="124384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25F41-5727-BCE6-7D3C-207A884DB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B23062F-5A58-A5DD-BA76-1ED3CA02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5454" y="9181396"/>
            <a:ext cx="33670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FB793C-86D0-940E-82BA-3BEF4D50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2541" y="9181396"/>
            <a:ext cx="1543050" cy="527403"/>
          </a:xfrm>
        </p:spPr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accent2">
                    <a:lumMod val="75000"/>
                  </a:schemeClr>
                </a:solidFill>
              </a:rPr>
              <a:t>5</a:t>
            </a:fld>
            <a:endParaRPr lang="pt-B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9B7D62-F31B-07F1-F2C9-9F5DD275592A}"/>
              </a:ext>
            </a:extLst>
          </p:cNvPr>
          <p:cNvSpPr txBox="1"/>
          <p:nvPr/>
        </p:nvSpPr>
        <p:spPr>
          <a:xfrm>
            <a:off x="2271712" y="2024744"/>
            <a:ext cx="2314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0" dirty="0"/>
              <a:t>02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7B2070-ED2E-6F73-6985-32CF6D76A099}"/>
              </a:ext>
            </a:extLst>
          </p:cNvPr>
          <p:cNvSpPr txBox="1"/>
          <p:nvPr/>
        </p:nvSpPr>
        <p:spPr>
          <a:xfrm>
            <a:off x="1491884" y="4605628"/>
            <a:ext cx="3874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 Else </a:t>
            </a:r>
            <a:r>
              <a:rPr lang="pt-BR" sz="4000" dirty="0" err="1">
                <a:latin typeface="Impact" panose="020B0806030902050204" pitchFamily="34" charset="0"/>
              </a:rPr>
              <a:t>If</a:t>
            </a:r>
            <a:r>
              <a:rPr lang="pt-BR" sz="4000" dirty="0">
                <a:latin typeface="Impact" panose="020B0806030902050204" pitchFamily="34" charset="0"/>
              </a:rPr>
              <a:t> – Destinos Alternativos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AC3728-43F9-C6F6-3AAE-544BB18C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82" y="2339620"/>
            <a:ext cx="1254183" cy="18776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5B78BD-80C9-C456-618B-E19D9B370BEF}"/>
              </a:ext>
            </a:extLst>
          </p:cNvPr>
          <p:cNvSpPr txBox="1"/>
          <p:nvPr/>
        </p:nvSpPr>
        <p:spPr>
          <a:xfrm>
            <a:off x="556763" y="6631289"/>
            <a:ext cx="5744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</a:t>
            </a:r>
            <a:r>
              <a:rPr lang="pt-BR" sz="2400" dirty="0" err="1"/>
              <a:t>else</a:t>
            </a:r>
            <a:r>
              <a:rPr lang="pt-BR" sz="2400" dirty="0"/>
              <a:t> </a:t>
            </a:r>
            <a:r>
              <a:rPr lang="pt-BR" sz="2400" dirty="0" err="1"/>
              <a:t>if</a:t>
            </a:r>
            <a:r>
              <a:rPr lang="pt-BR" sz="2400" dirty="0"/>
              <a:t> serve para avaliar múltiplas condições. Ele cria novos ramos de decisão entre o </a:t>
            </a:r>
            <a:r>
              <a:rPr lang="pt-BR" sz="2400" dirty="0" err="1"/>
              <a:t>if</a:t>
            </a:r>
            <a:r>
              <a:rPr lang="pt-BR" sz="2400" dirty="0"/>
              <a:t> e o </a:t>
            </a:r>
            <a:r>
              <a:rPr lang="pt-BR" sz="2400" dirty="0" err="1"/>
              <a:t>else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D411791-5BDB-6736-C37D-146987868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7" y="2339619"/>
            <a:ext cx="1254183" cy="18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20000" r="-20000" b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54100-48D5-609F-7B65-F8B784CD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94162B3-E048-E58E-2F4C-5DBE4E70CEF2}"/>
              </a:ext>
            </a:extLst>
          </p:cNvPr>
          <p:cNvSpPr txBox="1"/>
          <p:nvPr/>
        </p:nvSpPr>
        <p:spPr>
          <a:xfrm>
            <a:off x="1294700" y="850677"/>
            <a:ext cx="42685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Else </a:t>
            </a:r>
            <a:r>
              <a:rPr lang="pt-BR" sz="4000" dirty="0" err="1">
                <a:latin typeface="Impact" panose="020B0806030902050204" pitchFamily="34" charset="0"/>
              </a:rPr>
              <a:t>If</a:t>
            </a:r>
            <a:r>
              <a:rPr lang="pt-BR" sz="4000" dirty="0">
                <a:latin typeface="Impact" panose="020B0806030902050204" pitchFamily="34" charset="0"/>
              </a:rPr>
              <a:t> -  “Mas e se...”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3511B1-57B6-4557-F0C3-57ED07CA3839}"/>
              </a:ext>
            </a:extLst>
          </p:cNvPr>
          <p:cNvSpPr txBox="1"/>
          <p:nvPr/>
        </p:nvSpPr>
        <p:spPr>
          <a:xfrm>
            <a:off x="923573" y="3707740"/>
            <a:ext cx="501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Usado quando há mais de duas possibilidades e só uma delas deve ser executada.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8410397C-FCA6-2438-E233-896ACB94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6406" y="9152971"/>
            <a:ext cx="34051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D78274E9-EF2C-5380-95C0-7730480B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fld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399EA99-5792-700A-EE4B-6650BBDB2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334" flipH="1">
            <a:off x="1640900" y="1954205"/>
            <a:ext cx="1377818" cy="115070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A3BB6D-4DFA-F6E8-0583-36AE32F05BC8}"/>
              </a:ext>
            </a:extLst>
          </p:cNvPr>
          <p:cNvSpPr txBox="1"/>
          <p:nvPr/>
        </p:nvSpPr>
        <p:spPr>
          <a:xfrm>
            <a:off x="785671" y="7449195"/>
            <a:ext cx="52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Exemplo de um sistema de Jogos ou apps que definem níveis com base em pontuações.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DD8E7D1-A782-8B84-4285-F32A6C4E1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334">
            <a:off x="3226330" y="1974063"/>
            <a:ext cx="1568236" cy="115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B002A0-0892-CF44-604F-14157F495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25" y="4953000"/>
            <a:ext cx="442974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51774C-1B24-09DA-1626-A34CC2FD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0F75D84-0CFB-0AE7-5157-2481ADC8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5454" y="9181396"/>
            <a:ext cx="33670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94CC411-F859-841A-1605-BAF34EFD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2541" y="9181396"/>
            <a:ext cx="1543050" cy="527403"/>
          </a:xfrm>
        </p:spPr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accent2">
                    <a:lumMod val="75000"/>
                  </a:schemeClr>
                </a:solidFill>
              </a:rPr>
              <a:t>7</a:t>
            </a:fld>
            <a:endParaRPr lang="pt-B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97D150-7FEF-CF4C-2DA8-8A4DF7D205A0}"/>
              </a:ext>
            </a:extLst>
          </p:cNvPr>
          <p:cNvSpPr txBox="1"/>
          <p:nvPr/>
        </p:nvSpPr>
        <p:spPr>
          <a:xfrm>
            <a:off x="2271712" y="2024744"/>
            <a:ext cx="2314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0" dirty="0"/>
              <a:t>03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57161C-BE5D-1FC3-D8D8-563C3E01D4A2}"/>
              </a:ext>
            </a:extLst>
          </p:cNvPr>
          <p:cNvSpPr txBox="1"/>
          <p:nvPr/>
        </p:nvSpPr>
        <p:spPr>
          <a:xfrm>
            <a:off x="847142" y="4605628"/>
            <a:ext cx="5163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 Operador Ternário – A Profecia em Uma Linha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11832D-7FD3-23B3-58BD-24EA1135F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82" y="2339620"/>
            <a:ext cx="1254183" cy="18776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8256C3-3367-3EF8-EA8C-D0DEF9513346}"/>
              </a:ext>
            </a:extLst>
          </p:cNvPr>
          <p:cNvSpPr txBox="1"/>
          <p:nvPr/>
        </p:nvSpPr>
        <p:spPr>
          <a:xfrm>
            <a:off x="556763" y="6631289"/>
            <a:ext cx="5744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Uma forma curta de escrever uma condição. Usa a sintaxe:</a:t>
            </a:r>
            <a:br>
              <a:rPr lang="pt-BR" sz="2400" dirty="0"/>
            </a:br>
            <a:r>
              <a:rPr lang="pt-BR" sz="2400" dirty="0"/>
              <a:t>condição ? </a:t>
            </a:r>
            <a:r>
              <a:rPr lang="pt-BR" sz="2400" dirty="0" err="1"/>
              <a:t>casoVerdadeiro</a:t>
            </a:r>
            <a:r>
              <a:rPr lang="pt-BR" sz="2400" dirty="0"/>
              <a:t> : </a:t>
            </a:r>
            <a:r>
              <a:rPr lang="pt-BR" sz="2400" dirty="0" err="1"/>
              <a:t>casoFalso</a:t>
            </a:r>
            <a:r>
              <a:rPr lang="pt-BR" sz="2400" dirty="0"/>
              <a:t>;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7A3010-5245-B751-F32D-C80BA3988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7" y="2339619"/>
            <a:ext cx="1254183" cy="18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20000" r="-20000" b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6FD21-3115-AC6A-3355-554FBD107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10F3431-1385-6E00-5452-40BAFEDE5E67}"/>
              </a:ext>
            </a:extLst>
          </p:cNvPr>
          <p:cNvSpPr txBox="1"/>
          <p:nvPr/>
        </p:nvSpPr>
        <p:spPr>
          <a:xfrm>
            <a:off x="1109135" y="812671"/>
            <a:ext cx="46397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</a:rPr>
              <a:t>Op.Ternário</a:t>
            </a:r>
            <a:r>
              <a:rPr lang="pt-BR" sz="4000" dirty="0">
                <a:latin typeface="Impact" panose="020B0806030902050204" pitchFamily="34" charset="0"/>
              </a:rPr>
              <a:t> – 1 linha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8E3EE2-18F1-7E0E-1477-CC1C55B5D01E}"/>
              </a:ext>
            </a:extLst>
          </p:cNvPr>
          <p:cNvSpPr txBox="1"/>
          <p:nvPr/>
        </p:nvSpPr>
        <p:spPr>
          <a:xfrm>
            <a:off x="1255858" y="3696894"/>
            <a:ext cx="4346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Usado Para decisões simples que cabem em uma linha.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545CA170-E40F-C658-1E6C-A5487121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6406" y="9152971"/>
            <a:ext cx="34051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371166E-761D-D532-5CEB-7B613C42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fld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EE99F1-A3E8-4058-9038-72CEC9FE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58"/>
          <a:stretch>
            <a:fillRect/>
          </a:stretch>
        </p:blipFill>
        <p:spPr>
          <a:xfrm rot="722334" flipH="1">
            <a:off x="3167478" y="1901333"/>
            <a:ext cx="642638" cy="115070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051FD7A-DA12-73D9-BE30-47E568278784}"/>
              </a:ext>
            </a:extLst>
          </p:cNvPr>
          <p:cNvSpPr txBox="1"/>
          <p:nvPr/>
        </p:nvSpPr>
        <p:spPr>
          <a:xfrm>
            <a:off x="628573" y="6338420"/>
            <a:ext cx="5600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Exemplo de  uma interface que exibe mensagens rápidas de acesso/autorização.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8E4910-F730-17A7-B91A-917101CA4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4"/>
          <a:stretch>
            <a:fillRect/>
          </a:stretch>
        </p:blipFill>
        <p:spPr>
          <a:xfrm rot="722334">
            <a:off x="2508667" y="1812564"/>
            <a:ext cx="748766" cy="11507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B58107-0FD7-E123-5BB0-80463E5E2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9" y="4816532"/>
            <a:ext cx="6484021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5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773C3-4F49-1D79-DDA4-3631F3EE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DC6D550-F6D4-DD06-8A4E-7CC7352E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5454" y="9181396"/>
            <a:ext cx="3367087" cy="527403"/>
          </a:xfrm>
        </p:spPr>
        <p:txBody>
          <a:bodyPr/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Estruturas Condicionais - Gabriel Paula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98A72CD-B02D-418C-4CE5-859888D3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2541" y="9181396"/>
            <a:ext cx="1543050" cy="527403"/>
          </a:xfrm>
        </p:spPr>
        <p:txBody>
          <a:bodyPr/>
          <a:lstStyle/>
          <a:p>
            <a:fld id="{C8B0FDBA-64AC-443D-B901-E195B59ED99F}" type="slidenum">
              <a:rPr lang="pt-BR" sz="1600" smtClean="0">
                <a:solidFill>
                  <a:schemeClr val="accent2">
                    <a:lumMod val="75000"/>
                  </a:schemeClr>
                </a:solidFill>
              </a:rPr>
              <a:t>9</a:t>
            </a:fld>
            <a:endParaRPr lang="pt-B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947F8C-FD1F-B36C-228B-86005042FAD5}"/>
              </a:ext>
            </a:extLst>
          </p:cNvPr>
          <p:cNvSpPr txBox="1"/>
          <p:nvPr/>
        </p:nvSpPr>
        <p:spPr>
          <a:xfrm>
            <a:off x="2271712" y="2024744"/>
            <a:ext cx="2314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0" dirty="0"/>
              <a:t>04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913780-4E6E-6099-2FBF-A07CC732E8E5}"/>
              </a:ext>
            </a:extLst>
          </p:cNvPr>
          <p:cNvSpPr txBox="1"/>
          <p:nvPr/>
        </p:nvSpPr>
        <p:spPr>
          <a:xfrm>
            <a:off x="847142" y="4605628"/>
            <a:ext cx="5163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 Switch – A Consulta ao Templo dos Destinos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682CFB-2B5E-2BD4-C0EA-E6A0D27E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82" y="2339620"/>
            <a:ext cx="1254183" cy="18776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AC3B4A2-87F2-6BBB-5E11-69159901C10B}"/>
              </a:ext>
            </a:extLst>
          </p:cNvPr>
          <p:cNvSpPr txBox="1"/>
          <p:nvPr/>
        </p:nvSpPr>
        <p:spPr>
          <a:xfrm>
            <a:off x="556761" y="6366051"/>
            <a:ext cx="5744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switch permite comparar uma variável com vários valores diferentes, executando um código específico para cada caso.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0BC972-2523-E779-B678-A66DFA0A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7" y="2339619"/>
            <a:ext cx="1254183" cy="18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56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</TotalTime>
  <Words>486</Words>
  <Application>Microsoft Office PowerPoint</Application>
  <PresentationFormat>Papel A4 (210 x 297 mm)</PresentationFormat>
  <Paragraphs>68</Paragraphs>
  <Slides>12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Mamaco Louco</dc:creator>
  <cp:lastModifiedBy>Mamaco Louco</cp:lastModifiedBy>
  <cp:revision>1</cp:revision>
  <dcterms:created xsi:type="dcterms:W3CDTF">2025-08-02T18:31:38Z</dcterms:created>
  <dcterms:modified xsi:type="dcterms:W3CDTF">2025-08-02T20:48:26Z</dcterms:modified>
</cp:coreProperties>
</file>